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309" r:id="rId3"/>
    <p:sldId id="352" r:id="rId4"/>
    <p:sldId id="354" r:id="rId5"/>
    <p:sldId id="353" r:id="rId6"/>
    <p:sldId id="303" r:id="rId7"/>
    <p:sldId id="355" r:id="rId8"/>
    <p:sldId id="356" r:id="rId9"/>
    <p:sldId id="359" r:id="rId10"/>
    <p:sldId id="357" r:id="rId11"/>
    <p:sldId id="360" r:id="rId12"/>
    <p:sldId id="314" r:id="rId13"/>
    <p:sldId id="361" r:id="rId14"/>
    <p:sldId id="362" r:id="rId15"/>
    <p:sldId id="29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测试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1B084-6A3B-4BC7-9109-1207D14CA2AC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1BEDE-719B-4EBB-9221-7163C0ECC0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038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测试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7098-5E2D-43D4-861A-A8D064115FE3}" type="datetimeFigureOut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36AEC-265D-47AF-880B-72CFA0F396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479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EDD4-BEFD-4C08-A813-2E1DFD81F297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08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D68A-D00A-43C5-A8F8-2EC843F96B85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06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9F4-5CC5-4B18-8287-2FB3A4EBCBF9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07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1A3E-41A7-4345-8A09-8F0FDFCB9DC7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82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B165-9DA0-4673-8145-87AB69F8D19B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19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dirty="0" smtClean="0"/>
              <a:t>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B21E-7AC9-48F4-992E-86582111026F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0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2AD-C4E2-499F-BCFC-D9C740FCD822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13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7FFC-7EE7-4C62-958B-7815A2C73CD6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3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169B-5914-4978-ADE2-00D7C88122CA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74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7B19-37BC-454C-8147-529C8A795713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31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4BB1-D207-4095-83FE-1B1D12CBA22E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69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86D0-0634-41A7-956B-CD46122774F6}" type="datetime1">
              <a:rPr lang="zh-CN" altLang="en-US" smtClean="0"/>
              <a:t>2021/3/27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1AFBA-A7DA-4C17-B58A-1203E1DDF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4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85075" y="1072190"/>
            <a:ext cx="9853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/>
              <a:t>EmpDG: Multi-resolution Interactive Empathetic Dialogue </a:t>
            </a:r>
            <a:r>
              <a:rPr lang="en-US" altLang="zh-CN" sz="4400" b="1"/>
              <a:t>Generation</a:t>
            </a:r>
            <a:r>
              <a:rPr lang="en-US" altLang="zh-CN" sz="4400"/>
              <a:t> </a:t>
            </a:r>
            <a:endParaRPr lang="zh-CN" altLang="en-US" sz="4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4752" y="3916070"/>
            <a:ext cx="352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杨州</a:t>
            </a:r>
            <a:endParaRPr lang="zh-CN" altLang="en-US" sz="4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580473" y="6021288"/>
            <a:ext cx="5611527" cy="0"/>
            <a:chOff x="3532473" y="3185958"/>
            <a:chExt cx="5611527" cy="0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3532473" y="3185958"/>
              <a:ext cx="3058874" cy="0"/>
            </a:xfrm>
            <a:prstGeom prst="line">
              <a:avLst/>
            </a:prstGeom>
            <a:ln w="25400">
              <a:solidFill>
                <a:srgbClr val="3A83C0">
                  <a:alpha val="5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6468177" y="3185958"/>
              <a:ext cx="2675823" cy="0"/>
            </a:xfrm>
            <a:prstGeom prst="line">
              <a:avLst/>
            </a:prstGeom>
            <a:ln w="25400">
              <a:solidFill>
                <a:srgbClr val="3A83C0">
                  <a:alpha val="59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>
            <a:off x="1525161" y="2518740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47784" y="61512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2021.03.28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1415" y="935222"/>
            <a:ext cx="1216058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4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6097" y="178191"/>
            <a:ext cx="336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</a:t>
            </a:r>
            <a:r>
              <a:rPr lang="zh-CN" altLang="en-US" sz="36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型结构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870917" y="1142245"/>
            <a:ext cx="0" cy="551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7" y="1266092"/>
            <a:ext cx="5456149" cy="52331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6606507" y="1229370"/>
                <a:ext cx="4844593" cy="1635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smtClean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输入 </a:t>
                </a:r>
                <a:r>
                  <a:rPr lang="en-US" altLang="zh-CN" sz="2000" b="1" smtClean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y: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000" smtClean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:LSTM</a:t>
                </a:r>
                <a:r>
                  <a:rPr lang="zh-CN" altLang="en-US" sz="2000" smtClean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扫描生</a:t>
                </a:r>
                <a:r>
                  <a:rPr lang="zh-CN" altLang="en-US" sz="2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成</a:t>
                </a:r>
                <a:r>
                  <a:rPr lang="zh-CN" altLang="en-US" sz="2000" smtClean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器生成的回复（负样本）</a:t>
                </a:r>
                <a:endParaRPr lang="en-US" altLang="zh-CN" sz="2000" smtClean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altLang="zh-CN" sz="2000" smtClean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0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LSTM</a:t>
                </a:r>
                <a:r>
                  <a:rPr lang="zh-CN" altLang="en-US" sz="2000" smtClean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用户原始的回复</a:t>
                </a:r>
                <a:r>
                  <a:rPr lang="en-US" altLang="zh-CN" sz="2000" smtClean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000" smtClean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正样本</a:t>
                </a:r>
                <a:r>
                  <a:rPr lang="en-US" altLang="zh-CN" sz="2000" smtClean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回复</m:t>
                    </m:r>
                  </m:oMath>
                </a14:m>
                <a:r>
                  <a:rPr lang="zh-CN" altLang="en-US" sz="2000" smtClean="0"/>
                  <a:t>文本，包括正负样本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altLang="zh-CN" sz="2000"/>
                      <m:t>N</m:t>
                    </m:r>
                    <m:r>
                      <m:rPr>
                        <m:nor/>
                      </m:rPr>
                      <a:rPr lang="en-US" altLang="zh-CN" sz="2000"/>
                      <m:t>,</m:t>
                    </m:r>
                    <m:r>
                      <m:rPr>
                        <m:nor/>
                      </m:rPr>
                      <a:rPr lang="en-US" altLang="zh-CN" sz="2000"/>
                      <m:t>P</m:t>
                    </m:r>
                    <m:r>
                      <m:rPr>
                        <m:nor/>
                      </m:rPr>
                      <a:rPr lang="en-US" altLang="zh-CN" sz="2000"/>
                      <m:t>}</m:t>
                    </m:r>
                  </m:oMath>
                </a14:m>
                <a:r>
                  <a:rPr lang="en-US" altLang="zh-CN" sz="2000"/>
                  <a:t/>
                </a:r>
                <a:br>
                  <a:rPr lang="en-US" altLang="zh-CN" sz="2000"/>
                </a:br>
                <a:endParaRPr lang="zh-CN" altLang="en-US" sz="20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07" y="1229370"/>
                <a:ext cx="4844593" cy="1635704"/>
              </a:xfrm>
              <a:prstGeom prst="rect">
                <a:avLst/>
              </a:prstGeom>
              <a:blipFill>
                <a:blip r:embed="rId3"/>
                <a:stretch>
                  <a:fillRect l="-1385" t="-2239" r="-6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200" y="3891078"/>
            <a:ext cx="2667000" cy="3905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028" y="3511517"/>
            <a:ext cx="1533525" cy="3143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958200" y="3098149"/>
            <a:ext cx="4206744" cy="1635703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629335" y="1266092"/>
            <a:ext cx="4821765" cy="157046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9726856" y="3160849"/>
            <a:ext cx="1336431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mtClean="0"/>
              <a:t>用</a:t>
            </a:r>
            <a:r>
              <a:rPr lang="en-US" altLang="zh-CN" smtClean="0"/>
              <a:t>k</a:t>
            </a:r>
            <a:r>
              <a:rPr lang="zh-CN" altLang="en-US" smtClean="0"/>
              <a:t>个卷积核提取多粒度信息并最大池化得出结果</a:t>
            </a:r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200" y="5125402"/>
            <a:ext cx="3962400" cy="46672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070722" y="5125402"/>
            <a:ext cx="5981700" cy="1635703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0259" y="5603322"/>
            <a:ext cx="5762625" cy="723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6823353" y="6313646"/>
                <a:ext cx="4476436" cy="3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为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最后</m:t>
                    </m:r>
                  </m:oMath>
                </a14:m>
                <a:r>
                  <a:rPr lang="zh-CN" altLang="en-US" smtClean="0"/>
                  <a:t>一个隐层，即反馈的语义信息</a:t>
                </a:r>
                <a:endParaRPr lang="zh-CN" altLang="en-US"/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53" y="6313646"/>
                <a:ext cx="4476436" cy="371255"/>
              </a:xfrm>
              <a:prstGeom prst="rect">
                <a:avLst/>
              </a:prstGeom>
              <a:blipFill>
                <a:blip r:embed="rId8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4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6097" y="178191"/>
            <a:ext cx="336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</a:t>
            </a:r>
            <a:r>
              <a:rPr lang="zh-CN" altLang="en-US" sz="36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型结构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554299" y="1177564"/>
            <a:ext cx="4690" cy="5517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0" y="1333191"/>
            <a:ext cx="5456149" cy="5233182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201618" y="1847631"/>
            <a:ext cx="5450719" cy="138794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54" y="2193090"/>
            <a:ext cx="4851669" cy="9407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852" y="4296171"/>
            <a:ext cx="5048250" cy="5524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847" y="4848621"/>
            <a:ext cx="2200275" cy="39052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6201618" y="4154651"/>
            <a:ext cx="5450719" cy="138794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36098" y="178191"/>
            <a:ext cx="26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" y="1195754"/>
            <a:ext cx="11296164" cy="31576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39" y="4700760"/>
            <a:ext cx="618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36098" y="178191"/>
            <a:ext cx="26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899" y="944439"/>
            <a:ext cx="6720034" cy="19797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704" y="2924175"/>
            <a:ext cx="79724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36098" y="178191"/>
            <a:ext cx="26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27" y="1681090"/>
            <a:ext cx="882015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6324600"/>
            <a:ext cx="12192000" cy="53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2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18868" y="509562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0" y="6063174"/>
            <a:ext cx="12192000" cy="79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16855" y="1578830"/>
            <a:ext cx="9758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Thanks</a:t>
            </a:r>
            <a:r>
              <a:rPr lang="zh-CN" altLang="en-US" sz="7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altLang="zh-CN" sz="72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7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Welcome questions and guidance </a:t>
            </a:r>
            <a:r>
              <a:rPr lang="zh-CN" altLang="en-US" sz="72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sz="72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36097" y="200855"/>
            <a:ext cx="417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背景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63413" y="1205235"/>
            <a:ext cx="10472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任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务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</a:p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）对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话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生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成。即根据对话日志材料，训练出一个可以对话的机器人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挑战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）让机器生成带情感的对话有价值，但是很难挖掘出有效的情感信息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）大家的模型都注重历史，但较少利用好反馈信息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7" y="3503521"/>
            <a:ext cx="10327023" cy="32376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55104" y="5549704"/>
            <a:ext cx="3432517" cy="1308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9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36097" y="200855"/>
            <a:ext cx="417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贡献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03985" y="1654407"/>
            <a:ext cx="4733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提了一个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GAN(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生成对抗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网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络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加入了用户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反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馈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67268" y="622426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生成对抗网络图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7" y="2990396"/>
            <a:ext cx="5566034" cy="3209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17" y="3623352"/>
            <a:ext cx="6200935" cy="194404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489839" y="620035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利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用反馈信息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85142" y="4847771"/>
            <a:ext cx="2384574" cy="719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687278" y="3760843"/>
            <a:ext cx="2384574" cy="90794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8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36097" y="200855"/>
            <a:ext cx="417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贡献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614202" y="1492272"/>
            <a:ext cx="3671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加入了粗细粒度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情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感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97" y="2600268"/>
            <a:ext cx="10381805" cy="322154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5244536" y="600523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抽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取情感信息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36097" y="200855"/>
            <a:ext cx="417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任务定义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2" y="1312561"/>
            <a:ext cx="11499480" cy="49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6097" y="178191"/>
            <a:ext cx="336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</a:t>
            </a:r>
            <a:r>
              <a:rPr lang="zh-CN" altLang="en-US" sz="36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型结构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6511" y="1752881"/>
            <a:ext cx="28108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主体：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GAN(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生成器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判别器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生成器：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(1)encoder-decoder</a:t>
            </a:r>
          </a:p>
          <a:p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语义结构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情感因素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判别器：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判别语义结构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情感因素</a:t>
            </a: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05" y="1783801"/>
            <a:ext cx="9077795" cy="44933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43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6097" y="178191"/>
            <a:ext cx="336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</a:t>
            </a:r>
            <a:r>
              <a:rPr lang="zh-CN" altLang="en-US" sz="36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型结构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0732" y="847186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194" y="1270846"/>
            <a:ext cx="2481907" cy="4987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91" y="1694892"/>
            <a:ext cx="400050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20" y="1196191"/>
            <a:ext cx="5369839" cy="54104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149" y="2440677"/>
            <a:ext cx="1762125" cy="3333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870391" y="1196191"/>
            <a:ext cx="4158679" cy="1786839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218" y="3656147"/>
            <a:ext cx="3943350" cy="1028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354" y="4802943"/>
            <a:ext cx="1790700" cy="3524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873068" y="3524305"/>
            <a:ext cx="4158679" cy="178683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6202484" y="984738"/>
            <a:ext cx="0" cy="551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317" y="6030917"/>
            <a:ext cx="1266825" cy="33337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822326" y="5852419"/>
            <a:ext cx="4206743" cy="646855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3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6097" y="178191"/>
            <a:ext cx="336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</a:t>
            </a:r>
            <a:r>
              <a:rPr lang="zh-CN" altLang="en-US" sz="36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型结构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0732" y="889661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91758" y="1179281"/>
            <a:ext cx="0" cy="551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35" y="1124440"/>
            <a:ext cx="5214426" cy="52540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49" y="4202414"/>
            <a:ext cx="2324100" cy="4286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74" y="3300494"/>
            <a:ext cx="1800225" cy="3238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374" y="3751454"/>
            <a:ext cx="2228850" cy="32385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966259" y="3070182"/>
            <a:ext cx="4158679" cy="1786839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722496" y="3363438"/>
            <a:ext cx="1336431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mtClean="0"/>
              <a:t>只使用粗粒度情感用于</a:t>
            </a:r>
            <a:r>
              <a:rPr lang="en-US" altLang="zh-CN" smtClean="0"/>
              <a:t>32</a:t>
            </a:r>
            <a:r>
              <a:rPr lang="zh-CN" altLang="en-US" smtClean="0"/>
              <a:t>个情感分类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9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90732" y="290732"/>
            <a:ext cx="0" cy="3754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6097" y="178191"/>
            <a:ext cx="336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</a:t>
            </a:r>
            <a:r>
              <a:rPr lang="zh-CN" altLang="en-US" sz="3600" b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型结构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0732" y="889661"/>
            <a:ext cx="11160370" cy="12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91758" y="1179281"/>
            <a:ext cx="0" cy="551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35" y="1124440"/>
            <a:ext cx="5214426" cy="52540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176" y="1357779"/>
            <a:ext cx="1266825" cy="33337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911185" y="1179281"/>
            <a:ext cx="4206743" cy="646855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810" y="2050188"/>
            <a:ext cx="962025" cy="3524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216" y="2078324"/>
            <a:ext cx="923925" cy="285750"/>
          </a:xfrm>
          <a:prstGeom prst="rect">
            <a:avLst/>
          </a:prstGeom>
        </p:spPr>
      </p:pic>
      <p:cxnSp>
        <p:nvCxnSpPr>
          <p:cNvPr id="34" name="直接箭头连接符 33"/>
          <p:cNvCxnSpPr/>
          <p:nvPr/>
        </p:nvCxnSpPr>
        <p:spPr>
          <a:xfrm>
            <a:off x="8102532" y="2193063"/>
            <a:ext cx="367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453" y="2532161"/>
            <a:ext cx="1209675" cy="39052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6978141" y="251239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Decoder: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389" y="2969803"/>
            <a:ext cx="3114675" cy="4286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4002" y="4081641"/>
            <a:ext cx="3209925" cy="10668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6911184" y="1992651"/>
            <a:ext cx="4206744" cy="140577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4002" y="5148441"/>
            <a:ext cx="2962275" cy="447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955891" y="3606257"/>
                <a:ext cx="28086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𝑠𝑓𝑜𝑚𝑒𝑟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891" y="3606257"/>
                <a:ext cx="2808643" cy="400110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4002" y="5673633"/>
            <a:ext cx="2466975" cy="4572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936485" y="3564943"/>
            <a:ext cx="4158679" cy="256589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911185" y="6232608"/>
            <a:ext cx="4206743" cy="487905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8450" y="6301221"/>
            <a:ext cx="22002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15490</TotalTime>
  <Words>305</Words>
  <Application>Microsoft Office PowerPoint</Application>
  <PresentationFormat>宽屏</PresentationFormat>
  <Paragraphs>47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黑体</vt:lpstr>
      <vt:lpstr>微软雅黑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 Zhou(智能媒体研发中心)</dc:creator>
  <cp:lastModifiedBy>Yang Zhou(智能媒体研发中心)</cp:lastModifiedBy>
  <cp:revision>633</cp:revision>
  <dcterms:created xsi:type="dcterms:W3CDTF">2020-05-31T01:53:29Z</dcterms:created>
  <dcterms:modified xsi:type="dcterms:W3CDTF">2021-03-27T12:10:07Z</dcterms:modified>
</cp:coreProperties>
</file>